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3" r:id="rId4"/>
    <p:sldId id="266" r:id="rId5"/>
    <p:sldId id="257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8EF8-2377-4F26-AE02-BAA63C42E21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"/>
          <a:ext cx="1703917" cy="127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278331" imgH="1273759" progId="MS_ClipArt_Gallery.2">
                  <p:embed/>
                </p:oleObj>
              </mc:Choice>
              <mc:Fallback>
                <p:oleObj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703917" cy="1274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5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5973234"/>
            <a:ext cx="8839200" cy="8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3d 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609600"/>
            <a:ext cx="812800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3d 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5181600"/>
            <a:ext cx="812800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3d 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81000"/>
            <a:ext cx="812800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3d 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5486400"/>
            <a:ext cx="812800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3d 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000" y="762000"/>
            <a:ext cx="812800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3d 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200" y="5427133"/>
            <a:ext cx="812800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"/>
          <p:cNvSpPr txBox="1">
            <a:spLocks noChangeArrowheads="1"/>
          </p:cNvSpPr>
          <p:nvPr/>
        </p:nvSpPr>
        <p:spPr bwMode="auto">
          <a:xfrm>
            <a:off x="393700" y="3045885"/>
            <a:ext cx="11506200" cy="17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AutoNum type="romanUcPeriod"/>
            </a:pP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Mục </a:t>
            </a:r>
            <a:r>
              <a:rPr lang="en-US" sz="4300" b="1" smtClean="0">
                <a:solidFill>
                  <a:srgbClr val="0000CC"/>
                </a:solidFill>
                <a:latin typeface="Times New Roman" pitchFamily="18" charset="0"/>
              </a:rPr>
              <a:t>tiêu(Xem SGK)</a:t>
            </a:r>
            <a:endParaRPr lang="en-US" sz="4300" b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AutoNum type="romanUcPeriod"/>
            </a:pP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Phương tiện </a:t>
            </a: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dạy </a:t>
            </a:r>
            <a:r>
              <a:rPr lang="en-US" sz="4300" b="1" smtClean="0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(Xem </a:t>
            </a: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SGK</a:t>
            </a:r>
            <a:r>
              <a:rPr lang="en-US" sz="4300" b="1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  <a:endParaRPr lang="en-US" sz="4300" b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AutoNum type="romanUcPeriod"/>
            </a:pP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Nội dung và cách </a:t>
            </a: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tiến </a:t>
            </a:r>
            <a:r>
              <a:rPr lang="en-US" sz="4300" b="1" smtClean="0">
                <a:solidFill>
                  <a:srgbClr val="0000CC"/>
                </a:solidFill>
                <a:latin typeface="Times New Roman" pitchFamily="18" charset="0"/>
              </a:rPr>
              <a:t>hành</a:t>
            </a: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(Xem </a:t>
            </a:r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SGK</a:t>
            </a:r>
            <a:r>
              <a:rPr lang="en-US" sz="4300" b="1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  <a:endParaRPr lang="en-US" sz="4300" b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4300" b="1">
                <a:solidFill>
                  <a:srgbClr val="0000CC"/>
                </a:solidFill>
                <a:latin typeface="Times New Roman" pitchFamily="18" charset="0"/>
              </a:rPr>
              <a:t>IV. Thu hoạch</a:t>
            </a:r>
          </a:p>
        </p:txBody>
      </p:sp>
      <p:sp>
        <p:nvSpPr>
          <p:cNvPr id="4107" name="Text Box 3"/>
          <p:cNvSpPr txBox="1">
            <a:spLocks noChangeArrowheads="1"/>
          </p:cNvSpPr>
          <p:nvPr/>
        </p:nvSpPr>
        <p:spPr bwMode="auto">
          <a:xfrm>
            <a:off x="622301" y="440267"/>
            <a:ext cx="2207684" cy="7789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4300" b="1" u="sng" smtClean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sz="4300" b="1" u="sng">
                <a:solidFill>
                  <a:srgbClr val="FF0000"/>
                </a:solidFill>
                <a:latin typeface="Times New Roman" pitchFamily="18" charset="0"/>
              </a:rPr>
              <a:t>5:</a:t>
            </a:r>
            <a:r>
              <a:rPr lang="en-US" sz="43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516718" y="558800"/>
            <a:ext cx="7969249" cy="209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4300" b="1" u="sng">
                <a:solidFill>
                  <a:srgbClr val="FF0000"/>
                </a:solidFill>
                <a:latin typeface="Times New Roman" pitchFamily="18" charset="0"/>
              </a:rPr>
              <a:t>THỰC HÀNH:</a:t>
            </a:r>
          </a:p>
          <a:p>
            <a:pPr algn="ctr" eaLnBrk="1" hangingPunct="1"/>
            <a:r>
              <a:rPr lang="en-US" sz="43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300" b="1" u="sng">
                <a:solidFill>
                  <a:srgbClr val="FF0000"/>
                </a:solidFill>
                <a:latin typeface="Times New Roman" pitchFamily="18" charset="0"/>
              </a:rPr>
              <a:t>QUAN SÁT TẾ BÀO VÀ MÔ</a:t>
            </a:r>
          </a:p>
          <a:p>
            <a:pPr algn="ctr" eaLnBrk="1" hangingPunct="1"/>
            <a:endParaRPr lang="en-US" sz="43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5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8795" y="1647037"/>
            <a:ext cx="1935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0464" y="2472231"/>
            <a:ext cx="7772400" cy="17615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xmlns="" id="{94C355CC-355A-4813-AF7E-6AA0AB73F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722" y="6045200"/>
            <a:ext cx="3667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B9B0AF65-1025-433E-B322-D135C3B4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068" y="396657"/>
            <a:ext cx="10184432" cy="77990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55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HỌC SINH TÌM HIỂU NỘI DUNG</a:t>
            </a:r>
          </a:p>
        </p:txBody>
      </p:sp>
    </p:spTree>
    <p:extLst>
      <p:ext uri="{BB962C8B-B14F-4D97-AF65-F5344CB8AC3E}">
        <p14:creationId xmlns:p14="http://schemas.microsoft.com/office/powerpoint/2010/main" val="23854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039" y="1919952"/>
            <a:ext cx="78361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786" y="3957320"/>
            <a:ext cx="7979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 SGK/20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74" y="2775598"/>
            <a:ext cx="7367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8E1A111-30C0-4451-8ABD-AA194FF0DEE5}"/>
              </a:ext>
            </a:extLst>
          </p:cNvPr>
          <p:cNvGrpSpPr/>
          <p:nvPr/>
        </p:nvGrpSpPr>
        <p:grpSpPr>
          <a:xfrm>
            <a:off x="8295874" y="1940069"/>
            <a:ext cx="3373038" cy="3895152"/>
            <a:chOff x="8382961" y="2279709"/>
            <a:chExt cx="3373038" cy="38951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961" y="2279709"/>
              <a:ext cx="3322130" cy="31462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8382961" y="5528530"/>
              <a:ext cx="337303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6-1</a:t>
              </a:r>
            </a:p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của một nơron điển hình</a:t>
              </a:r>
              <a:endParaRPr lang="vi-VN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9C3258-120A-49C6-87A9-62FBC23EEDF8}"/>
              </a:ext>
            </a:extLst>
          </p:cNvPr>
          <p:cNvSpPr/>
          <p:nvPr/>
        </p:nvSpPr>
        <p:spPr>
          <a:xfrm>
            <a:off x="2363687" y="382698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0360E2-64F6-4421-A0D9-C57DA9172568}"/>
              </a:ext>
            </a:extLst>
          </p:cNvPr>
          <p:cNvSpPr/>
          <p:nvPr/>
        </p:nvSpPr>
        <p:spPr>
          <a:xfrm>
            <a:off x="4595029" y="227056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30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0144" y="2726631"/>
            <a:ext cx="8224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(SGK/20)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40C13B-1065-4738-B3CF-3A87DC5C77E2}"/>
              </a:ext>
            </a:extLst>
          </p:cNvPr>
          <p:cNvGrpSpPr/>
          <p:nvPr/>
        </p:nvGrpSpPr>
        <p:grpSpPr>
          <a:xfrm>
            <a:off x="8570593" y="274641"/>
            <a:ext cx="3380496" cy="3848147"/>
            <a:chOff x="8675098" y="109173"/>
            <a:chExt cx="3380496" cy="38481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098" y="109173"/>
              <a:ext cx="3322130" cy="31462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8682556" y="3310989"/>
              <a:ext cx="337303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6-1</a:t>
              </a:r>
            </a:p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của một nơron điển hình</a:t>
              </a:r>
              <a:endParaRPr lang="vi-VN"/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44102"/>
              </p:ext>
            </p:extLst>
          </p:nvPr>
        </p:nvGraphicFramePr>
        <p:xfrm>
          <a:off x="271367" y="4279420"/>
          <a:ext cx="1167972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729">
                  <a:extLst>
                    <a:ext uri="{9D8B030D-6E8A-4147-A177-3AD203B41FA5}">
                      <a16:colId xmlns:a16="http://schemas.microsoft.com/office/drawing/2014/main" xmlns="" val="1982442985"/>
                    </a:ext>
                  </a:extLst>
                </a:gridCol>
                <a:gridCol w="5766872">
                  <a:extLst>
                    <a:ext uri="{9D8B030D-6E8A-4147-A177-3AD203B41FA5}">
                      <a16:colId xmlns:a16="http://schemas.microsoft.com/office/drawing/2014/main" xmlns="" val="1342972030"/>
                    </a:ext>
                  </a:extLst>
                </a:gridCol>
                <a:gridCol w="3073121">
                  <a:extLst>
                    <a:ext uri="{9D8B030D-6E8A-4147-A177-3AD203B41FA5}">
                      <a16:colId xmlns:a16="http://schemas.microsoft.com/office/drawing/2014/main" xmlns="" val="60074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Nơron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26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 hướng tâm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nằm bên ngoài trung ương thần</a:t>
                      </a:r>
                      <a:r>
                        <a:rPr lang="en-US" altLang="vi-VN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</a:t>
                      </a: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5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 trong trung ương thần</a:t>
                      </a:r>
                      <a:r>
                        <a:rPr lang="en-US" altLang="vi-VN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</a:t>
                      </a: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vi-V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 hệ giữa các nơron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084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 li tâm</a:t>
                      </a:r>
                    </a:p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nằm trong trung ương thần</a:t>
                      </a:r>
                      <a:r>
                        <a:rPr lang="en-US" altLang="vi-VN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</a:t>
                      </a: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sợi trục hướng ra cơ quan phản ứng.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665161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AA2163-BB37-43BC-A473-590C79D76792}"/>
              </a:ext>
            </a:extLst>
          </p:cNvPr>
          <p:cNvSpPr/>
          <p:nvPr/>
        </p:nvSpPr>
        <p:spPr>
          <a:xfrm>
            <a:off x="2363687" y="478494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404C4F-714E-4E33-BF08-418B0D21CB8E}"/>
              </a:ext>
            </a:extLst>
          </p:cNvPr>
          <p:cNvSpPr/>
          <p:nvPr/>
        </p:nvSpPr>
        <p:spPr>
          <a:xfrm>
            <a:off x="4595029" y="322852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F1A8E1-07C0-4660-B135-7088DDDB128F}"/>
              </a:ext>
            </a:extLst>
          </p:cNvPr>
          <p:cNvSpPr/>
          <p:nvPr/>
        </p:nvSpPr>
        <p:spPr>
          <a:xfrm>
            <a:off x="267039" y="1954786"/>
            <a:ext cx="78361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1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500" y="1942683"/>
            <a:ext cx="7130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(SGK/21)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500" y="5042517"/>
            <a:ext cx="11454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Cung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 (SGK/21)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500" y="1255162"/>
            <a:ext cx="317106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Cung phản xạ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7A2E5C7-E918-4F88-AF99-D5F1B387C41A}"/>
              </a:ext>
            </a:extLst>
          </p:cNvPr>
          <p:cNvGrpSpPr/>
          <p:nvPr/>
        </p:nvGrpSpPr>
        <p:grpSpPr>
          <a:xfrm>
            <a:off x="7610638" y="2249270"/>
            <a:ext cx="4080681" cy="3176725"/>
            <a:chOff x="7593221" y="3607808"/>
            <a:chExt cx="4080681" cy="3176725"/>
          </a:xfrm>
        </p:grpSpPr>
        <p:pic>
          <p:nvPicPr>
            <p:cNvPr id="1028" name="Picture 4" descr="Cung phản xạ - Sinh học 8 - Nguyễn Lương Hùng - Thư viện Tư liệu giáo dụ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6"/>
            <a:stretch/>
          </p:blipFill>
          <p:spPr bwMode="auto">
            <a:xfrm>
              <a:off x="7593221" y="3607808"/>
              <a:ext cx="4080681" cy="27138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03769" y="6384423"/>
              <a:ext cx="2947484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vi-V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6-2 Cung phản xạ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21B764-A889-41D3-8C48-F9D052287C70}"/>
              </a:ext>
            </a:extLst>
          </p:cNvPr>
          <p:cNvSpPr/>
          <p:nvPr/>
        </p:nvSpPr>
        <p:spPr>
          <a:xfrm>
            <a:off x="3644520" y="339158"/>
            <a:ext cx="1798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1E052E-E497-4564-A67A-85BF5AE79C66}"/>
              </a:ext>
            </a:extLst>
          </p:cNvPr>
          <p:cNvSpPr/>
          <p:nvPr/>
        </p:nvSpPr>
        <p:spPr>
          <a:xfrm>
            <a:off x="5500728" y="122553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97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21" y="1016606"/>
            <a:ext cx="28023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558" y="5780465"/>
            <a:ext cx="11017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SGK/22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5339BE-BD1E-4DB9-8D9E-A2AC5BBEA701}"/>
              </a:ext>
            </a:extLst>
          </p:cNvPr>
          <p:cNvGrpSpPr/>
          <p:nvPr/>
        </p:nvGrpSpPr>
        <p:grpSpPr>
          <a:xfrm>
            <a:off x="2387207" y="1941611"/>
            <a:ext cx="7725022" cy="3811060"/>
            <a:chOff x="2352373" y="1593262"/>
            <a:chExt cx="7725022" cy="3811060"/>
          </a:xfrm>
        </p:grpSpPr>
        <p:pic>
          <p:nvPicPr>
            <p:cNvPr id="2050" name="Picture 2" descr="Lấy ví dụ về phản xạ ,vẽ sơ đồ cung phản xạ từ ví dụ đó câu hỏi 82125 -  hoidap247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373" y="1593262"/>
              <a:ext cx="7725022" cy="32511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177156" y="4942657"/>
              <a:ext cx="6417215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vi-V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phản xạ rụt tay lại khi chạm vào vật nóng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3E86A1-9268-4CAF-B8E5-B28F7139FCEE}"/>
              </a:ext>
            </a:extLst>
          </p:cNvPr>
          <p:cNvSpPr/>
          <p:nvPr/>
        </p:nvSpPr>
        <p:spPr>
          <a:xfrm>
            <a:off x="3269386" y="278195"/>
            <a:ext cx="2231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B4A9D0-71A6-4939-B76F-759C382C35C4}"/>
              </a:ext>
            </a:extLst>
          </p:cNvPr>
          <p:cNvSpPr/>
          <p:nvPr/>
        </p:nvSpPr>
        <p:spPr>
          <a:xfrm>
            <a:off x="5500728" y="122553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06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399</Words>
  <Application>Microsoft Office PowerPoint</Application>
  <PresentationFormat>Custom</PresentationFormat>
  <Paragraphs>58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MS_ClipArt_Gallery.2</vt:lpstr>
      <vt:lpstr>PowerPoint Presentation</vt:lpstr>
      <vt:lpstr>HƯỚNG DẪN HỌC SINH TÌM HIỂU NỘI DUNG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Ngoc Huynh Tran</dc:creator>
  <cp:lastModifiedBy>Admin</cp:lastModifiedBy>
  <cp:revision>17</cp:revision>
  <dcterms:created xsi:type="dcterms:W3CDTF">2021-09-01T17:03:43Z</dcterms:created>
  <dcterms:modified xsi:type="dcterms:W3CDTF">2021-09-18T02:19:18Z</dcterms:modified>
</cp:coreProperties>
</file>